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34"/>
  </p:notesMasterIdLst>
  <p:sldIdLst>
    <p:sldId id="256" r:id="rId2"/>
    <p:sldId id="280" r:id="rId3"/>
    <p:sldId id="258" r:id="rId4"/>
    <p:sldId id="281" r:id="rId5"/>
    <p:sldId id="259" r:id="rId6"/>
    <p:sldId id="267" r:id="rId7"/>
    <p:sldId id="279" r:id="rId8"/>
    <p:sldId id="262" r:id="rId9"/>
    <p:sldId id="291" r:id="rId10"/>
    <p:sldId id="292" r:id="rId11"/>
    <p:sldId id="282" r:id="rId12"/>
    <p:sldId id="277" r:id="rId13"/>
    <p:sldId id="278" r:id="rId14"/>
    <p:sldId id="283" r:id="rId15"/>
    <p:sldId id="276" r:id="rId16"/>
    <p:sldId id="275" r:id="rId17"/>
    <p:sldId id="284" r:id="rId18"/>
    <p:sldId id="274" r:id="rId19"/>
    <p:sldId id="273" r:id="rId20"/>
    <p:sldId id="285" r:id="rId21"/>
    <p:sldId id="272" r:id="rId22"/>
    <p:sldId id="263" r:id="rId23"/>
    <p:sldId id="286" r:id="rId24"/>
    <p:sldId id="264" r:id="rId25"/>
    <p:sldId id="265" r:id="rId26"/>
    <p:sldId id="287" r:id="rId27"/>
    <p:sldId id="271" r:id="rId28"/>
    <p:sldId id="266" r:id="rId29"/>
    <p:sldId id="269" r:id="rId30"/>
    <p:sldId id="290" r:id="rId31"/>
    <p:sldId id="289" r:id="rId32"/>
    <p:sldId id="28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48" d="100"/>
          <a:sy n="48" d="100"/>
        </p:scale>
        <p:origin x="67" y="8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883773-27F9-4B84-9155-43D0A127A644}" type="datetimeFigureOut">
              <a:rPr lang="en-CA" smtClean="0"/>
              <a:t>2021-10-04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24E48F-7060-407B-B568-A712C5747BA9}" type="slidenum">
              <a:rPr lang="en-CA" smtClean="0"/>
              <a:t>‹#›</a:t>
            </a:fld>
            <a:endParaRPr lang="en-CA"/>
          </a:p>
        </p:txBody>
      </p:sp>
    </p:spTree>
    <p:extLst>
      <p:ext uri="{BB962C8B-B14F-4D97-AF65-F5344CB8AC3E}">
        <p14:creationId xmlns:p14="http://schemas.microsoft.com/office/powerpoint/2010/main" val="352160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en-US"/>
              <a:t>Click to edit Master title style</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96DFF08F-DC6B-4601-B491-B0F83F6DD2DA}" type="datetimeFigureOut">
              <a:rPr lang="en-US" smtClean="0"/>
              <a:pPr/>
              <a:t>10/4/2021</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endParaRPr lang="en-US"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fld id="{4FAB73BC-B049-4115-A692-8D63A059BFB8}" type="slidenum">
              <a:rPr lang="en-US" smtClean="0"/>
              <a:pPr/>
              <a:t>‹#›</a:t>
            </a:fld>
            <a:endParaRPr lang="en-US"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76625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904149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777619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en-US"/>
              <a:t>Click to edit Master title style</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3713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7315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en-US"/>
              <a:t>Click to edit Master title style</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1356004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en-US"/>
              <a:t>Click to edit Master title style</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68785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092093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29964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159213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23803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41562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10/4/2021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34592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en-US"/>
              <a:t>Click to edit Master title style</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10/4/2021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32256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8559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802" y="2861733"/>
            <a:ext cx="5088712"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5993969" y="2861733"/>
            <a:ext cx="5088713" cy="2512852"/>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0854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10/4/2021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7376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DFF08F-DC6B-4601-B491-B0F83F6DD2DA}" type="datetimeFigureOut">
              <a:rPr lang="en-US" smtClean="0"/>
              <a:t>10/4/2021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46956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en-US"/>
              <a:t>Click to edit Master title style</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pPr/>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29488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6DFF08F-DC6B-4601-B491-B0F83F6DD2DA}" type="datetimeFigureOut">
              <a:rPr lang="en-US" smtClean="0"/>
              <a:t>10/4/2021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254985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96DFF08F-DC6B-4601-B491-B0F83F6DD2DA}" type="datetimeFigureOut">
              <a:rPr lang="en-US" smtClean="0"/>
              <a:pPr/>
              <a:t>10/4/2021</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52038532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Lst>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microsoft.com/office/2017/06/relationships/model3d" Target="../media/model3d1.glb"/><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image" Target="../media/image6.tmp"/><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image" Target="../media/image8.tmp"/><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image" Target="../media/image20.tmp"/><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6CEFC-F347-4EA0-AC5C-D71E9A751428}"/>
              </a:ext>
            </a:extLst>
          </p:cNvPr>
          <p:cNvSpPr>
            <a:spLocks noGrp="1"/>
          </p:cNvSpPr>
          <p:nvPr>
            <p:ph type="ctrTitle"/>
          </p:nvPr>
        </p:nvSpPr>
        <p:spPr/>
        <p:txBody>
          <a:bodyPr/>
          <a:lstStyle/>
          <a:p>
            <a:r>
              <a:rPr lang="en-US" dirty="0"/>
              <a:t>Project-one</a:t>
            </a:r>
            <a:endParaRPr lang="en-CA" dirty="0"/>
          </a:p>
        </p:txBody>
      </p:sp>
      <p:sp>
        <p:nvSpPr>
          <p:cNvPr id="3" name="Subtitle 2">
            <a:extLst>
              <a:ext uri="{FF2B5EF4-FFF2-40B4-BE49-F238E27FC236}">
                <a16:creationId xmlns:a16="http://schemas.microsoft.com/office/drawing/2014/main" id="{B45A3435-7BDD-4F1C-BBB4-E864E4BED087}"/>
              </a:ext>
            </a:extLst>
          </p:cNvPr>
          <p:cNvSpPr>
            <a:spLocks noGrp="1"/>
          </p:cNvSpPr>
          <p:nvPr>
            <p:ph type="subTitle" idx="1"/>
          </p:nvPr>
        </p:nvSpPr>
        <p:spPr/>
        <p:txBody>
          <a:bodyPr/>
          <a:lstStyle/>
          <a:p>
            <a:pPr marL="0" indent="0">
              <a:buNone/>
            </a:pPr>
            <a:r>
              <a:rPr lang="en-US" sz="2800" dirty="0"/>
              <a:t>What makes a popular song on Spotify?</a:t>
            </a:r>
          </a:p>
        </p:txBody>
      </p:sp>
      <p:sp>
        <p:nvSpPr>
          <p:cNvPr id="4" name="TextBox 3">
            <a:extLst>
              <a:ext uri="{FF2B5EF4-FFF2-40B4-BE49-F238E27FC236}">
                <a16:creationId xmlns:a16="http://schemas.microsoft.com/office/drawing/2014/main" id="{8B534AB2-D46B-4A8D-AAB3-1D12B85B56F4}"/>
              </a:ext>
            </a:extLst>
          </p:cNvPr>
          <p:cNvSpPr txBox="1"/>
          <p:nvPr/>
        </p:nvSpPr>
        <p:spPr>
          <a:xfrm rot="21370764">
            <a:off x="7029450" y="5162550"/>
            <a:ext cx="4200525" cy="369332"/>
          </a:xfrm>
          <a:prstGeom prst="rect">
            <a:avLst/>
          </a:prstGeom>
          <a:noFill/>
        </p:spPr>
        <p:txBody>
          <a:bodyPr wrap="square" rtlCol="0">
            <a:spAutoFit/>
          </a:bodyPr>
          <a:lstStyle/>
          <a:p>
            <a:r>
              <a:rPr lang="en-US" dirty="0"/>
              <a:t>Analyzed by Jon Wood and Meme Guerrini</a:t>
            </a:r>
            <a:endParaRPr lang="en-CA" dirty="0"/>
          </a:p>
        </p:txBody>
      </p:sp>
      <mc:AlternateContent xmlns:mc="http://schemas.openxmlformats.org/markup-compatibility/2006">
        <mc:Choice xmlns:am3d="http://schemas.microsoft.com/office/drawing/2017/model3d" Requires="am3d">
          <p:graphicFrame>
            <p:nvGraphicFramePr>
              <p:cNvPr id="5" name="3D Model 4" descr="Guitar Pick">
                <a:extLst>
                  <a:ext uri="{FF2B5EF4-FFF2-40B4-BE49-F238E27FC236}">
                    <a16:creationId xmlns:a16="http://schemas.microsoft.com/office/drawing/2014/main" id="{01B29F0E-DF2A-4FE7-B78D-D94C421EA6E4}"/>
                  </a:ext>
                </a:extLst>
              </p:cNvPr>
              <p:cNvGraphicFramePr>
                <a:graphicFrameLocks noChangeAspect="1"/>
              </p:cNvGraphicFramePr>
              <p:nvPr>
                <p:extLst>
                  <p:ext uri="{D42A27DB-BD31-4B8C-83A1-F6EECF244321}">
                    <p14:modId xmlns:p14="http://schemas.microsoft.com/office/powerpoint/2010/main" val="3128073163"/>
                  </p:ext>
                </p:extLst>
              </p:nvPr>
            </p:nvGraphicFramePr>
            <p:xfrm>
              <a:off x="1047968" y="557167"/>
              <a:ext cx="3278012" cy="3843841"/>
            </p:xfrm>
            <a:graphic>
              <a:graphicData uri="http://schemas.microsoft.com/office/drawing/2017/model3d">
                <am3d:model3d r:embed="rId2">
                  <am3d:spPr>
                    <a:xfrm>
                      <a:off x="0" y="0"/>
                      <a:ext cx="3278012" cy="3843841"/>
                    </a:xfrm>
                    <a:prstGeom prst="rect">
                      <a:avLst/>
                    </a:prstGeom>
                  </am3d:spPr>
                  <am3d:camera>
                    <am3d:pos x="0" y="0" z="61835886"/>
                    <am3d:up dx="0" dy="36000000" dz="0"/>
                    <am3d:lookAt x="0" y="0" z="0"/>
                    <am3d:perspective fov="2700000"/>
                  </am3d:camera>
                  <am3d:trans>
                    <am3d:meterPerModelUnit n="5438489" d="1000000"/>
                    <am3d:preTrans dx="0" dy="-18000000" dz="0"/>
                    <am3d:scale>
                      <am3d:sx n="1000000" d="1000000"/>
                      <am3d:sy n="1000000" d="1000000"/>
                      <am3d:sz n="1000000" d="1000000"/>
                    </am3d:scale>
                    <am3d:rot/>
                    <am3d:postTrans dx="0" dy="0" dz="0"/>
                  </am3d:trans>
                  <am3d:raster rName="Office3DRenderer" rVer="16.0.8326">
                    <am3d:blip r:embed="rId3"/>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Guitar Pick">
                <a:extLst>
                  <a:ext uri="{FF2B5EF4-FFF2-40B4-BE49-F238E27FC236}">
                    <a16:creationId xmlns:a16="http://schemas.microsoft.com/office/drawing/2014/main" id="{01B29F0E-DF2A-4FE7-B78D-D94C421EA6E4}"/>
                  </a:ext>
                </a:extLst>
              </p:cNvPr>
              <p:cNvPicPr>
                <a:picLocks noGrp="1" noRot="1" noChangeAspect="1" noMove="1" noResize="1" noEditPoints="1" noAdjustHandles="1" noChangeArrowheads="1" noChangeShapeType="1" noCrop="1"/>
              </p:cNvPicPr>
              <p:nvPr/>
            </p:nvPicPr>
            <p:blipFill>
              <a:blip r:embed="rId3"/>
              <a:stretch>
                <a:fillRect/>
              </a:stretch>
            </p:blipFill>
            <p:spPr>
              <a:xfrm>
                <a:off x="1047968" y="557167"/>
                <a:ext cx="3278012" cy="3843841"/>
              </a:xfrm>
              <a:prstGeom prst="rect">
                <a:avLst/>
              </a:prstGeom>
            </p:spPr>
          </p:pic>
        </mc:Fallback>
      </mc:AlternateContent>
    </p:spTree>
    <p:extLst>
      <p:ext uri="{BB962C8B-B14F-4D97-AF65-F5344CB8AC3E}">
        <p14:creationId xmlns:p14="http://schemas.microsoft.com/office/powerpoint/2010/main" val="306932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5A7F-63D0-49B8-81E0-B3B60DF0D37B}"/>
              </a:ext>
            </a:extLst>
          </p:cNvPr>
          <p:cNvSpPr>
            <a:spLocks noGrp="1"/>
          </p:cNvSpPr>
          <p:nvPr>
            <p:ph type="title"/>
          </p:nvPr>
        </p:nvSpPr>
        <p:spPr>
          <a:xfrm>
            <a:off x="685801" y="318052"/>
            <a:ext cx="10396882" cy="1003852"/>
          </a:xfrm>
        </p:spPr>
        <p:txBody>
          <a:bodyPr>
            <a:normAutofit fontScale="90000"/>
          </a:bodyPr>
          <a:lstStyle/>
          <a:p>
            <a:r>
              <a:rPr lang="en-CA" sz="4000" dirty="0"/>
              <a:t>Data Analysis    </a:t>
            </a:r>
            <a:br>
              <a:rPr lang="en-CA" sz="4000" dirty="0"/>
            </a:br>
            <a:r>
              <a:rPr lang="en-CA" sz="4000" dirty="0"/>
              <a:t>	</a:t>
            </a:r>
            <a:r>
              <a:rPr lang="en-CA" sz="3600" dirty="0">
                <a:solidFill>
                  <a:schemeClr val="tx1"/>
                </a:solidFill>
              </a:rPr>
              <a:t>genres by count and genres by popularity</a:t>
            </a:r>
          </a:p>
        </p:txBody>
      </p:sp>
      <p:pic>
        <p:nvPicPr>
          <p:cNvPr id="5" name="Content Placeholder 4">
            <a:extLst>
              <a:ext uri="{FF2B5EF4-FFF2-40B4-BE49-F238E27FC236}">
                <a16:creationId xmlns:a16="http://schemas.microsoft.com/office/drawing/2014/main" id="{0D2C8615-ABA5-4536-8D81-7EA829BE310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16225" y="1470992"/>
            <a:ext cx="5204792" cy="3859725"/>
          </a:xfrm>
          <a:prstGeom prst="rect">
            <a:avLst/>
          </a:prstGeom>
        </p:spPr>
      </p:pic>
      <p:pic>
        <p:nvPicPr>
          <p:cNvPr id="6" name="Content Placeholder 5">
            <a:extLst>
              <a:ext uri="{FF2B5EF4-FFF2-40B4-BE49-F238E27FC236}">
                <a16:creationId xmlns:a16="http://schemas.microsoft.com/office/drawing/2014/main" id="{46BA6F5F-E7EB-48D9-B0DE-CDE46DCF8EAC}"/>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003235" y="1470992"/>
            <a:ext cx="5079448" cy="3904284"/>
          </a:xfrm>
          <a:prstGeom prst="rect">
            <a:avLst/>
          </a:prstGeom>
        </p:spPr>
      </p:pic>
    </p:spTree>
    <p:extLst>
      <p:ext uri="{BB962C8B-B14F-4D97-AF65-F5344CB8AC3E}">
        <p14:creationId xmlns:p14="http://schemas.microsoft.com/office/powerpoint/2010/main" val="3082390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07896-2631-49A0-A00C-B5A575922B87}"/>
              </a:ext>
            </a:extLst>
          </p:cNvPr>
          <p:cNvSpPr>
            <a:spLocks noGrp="1"/>
          </p:cNvSpPr>
          <p:nvPr>
            <p:ph type="title"/>
          </p:nvPr>
        </p:nvSpPr>
        <p:spPr>
          <a:xfrm>
            <a:off x="685801" y="685800"/>
            <a:ext cx="5087937" cy="1158140"/>
          </a:xfrm>
        </p:spPr>
        <p:txBody>
          <a:bodyPr>
            <a:normAutofit/>
          </a:bodyPr>
          <a:lstStyle/>
          <a:p>
            <a:r>
              <a:rPr lang="en-US" sz="2400" dirty="0"/>
              <a:t>DATA Analysis</a:t>
            </a:r>
            <a:br>
              <a:rPr lang="en-US" sz="2400" dirty="0"/>
            </a:br>
            <a:br>
              <a:rPr lang="en-US" sz="2400" dirty="0"/>
            </a:br>
            <a:r>
              <a:rPr lang="en-US" sz="2400" dirty="0"/>
              <a:t>	</a:t>
            </a:r>
            <a:r>
              <a:rPr lang="en-US" sz="2400" dirty="0">
                <a:solidFill>
                  <a:schemeClr val="tx1"/>
                </a:solidFill>
              </a:rPr>
              <a:t>danceability vs popularity</a:t>
            </a:r>
            <a:endParaRPr lang="en-CA" sz="2400" dirty="0">
              <a:solidFill>
                <a:schemeClr val="tx1"/>
              </a:solidFill>
            </a:endParaRPr>
          </a:p>
        </p:txBody>
      </p:sp>
      <p:pic>
        <p:nvPicPr>
          <p:cNvPr id="7" name="Content Placeholder 6">
            <a:extLst>
              <a:ext uri="{FF2B5EF4-FFF2-40B4-BE49-F238E27FC236}">
                <a16:creationId xmlns:a16="http://schemas.microsoft.com/office/drawing/2014/main" id="{08DEF940-0DB4-4DB1-BBA8-C879D05F4EB9}"/>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87703" y="2095130"/>
            <a:ext cx="5087938" cy="3260604"/>
          </a:xfrm>
          <a:prstGeom prst="rect">
            <a:avLst/>
          </a:prstGeom>
        </p:spPr>
      </p:pic>
      <p:pic>
        <p:nvPicPr>
          <p:cNvPr id="10" name="Content Placeholder 9">
            <a:extLst>
              <a:ext uri="{FF2B5EF4-FFF2-40B4-BE49-F238E27FC236}">
                <a16:creationId xmlns:a16="http://schemas.microsoft.com/office/drawing/2014/main" id="{C6D8401E-F4A7-4B96-94BA-05C8EBCCA167}"/>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316360" y="449180"/>
            <a:ext cx="4442430" cy="4926096"/>
          </a:xfrm>
          <a:prstGeom prst="rect">
            <a:avLst/>
          </a:prstGeom>
        </p:spPr>
      </p:pic>
    </p:spTree>
    <p:extLst>
      <p:ext uri="{BB962C8B-B14F-4D97-AF65-F5344CB8AC3E}">
        <p14:creationId xmlns:p14="http://schemas.microsoft.com/office/powerpoint/2010/main" val="386290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A640-32D8-460B-A896-102914B5F2CA}"/>
              </a:ext>
            </a:extLst>
          </p:cNvPr>
          <p:cNvSpPr>
            <a:spLocks noGrp="1"/>
          </p:cNvSpPr>
          <p:nvPr>
            <p:ph type="title"/>
          </p:nvPr>
        </p:nvSpPr>
        <p:spPr/>
        <p:txBody>
          <a:bodyPr/>
          <a:lstStyle/>
          <a:p>
            <a:r>
              <a:rPr lang="en-CA" dirty="0"/>
              <a:t>Data Analysis</a:t>
            </a:r>
          </a:p>
        </p:txBody>
      </p:sp>
      <p:pic>
        <p:nvPicPr>
          <p:cNvPr id="6" name="Content Placeholder 5">
            <a:extLst>
              <a:ext uri="{FF2B5EF4-FFF2-40B4-BE49-F238E27FC236}">
                <a16:creationId xmlns:a16="http://schemas.microsoft.com/office/drawing/2014/main" id="{FA8B8A74-D445-443B-9149-07F69EFFAA4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86134" y="2063750"/>
            <a:ext cx="6995870" cy="3311525"/>
          </a:xfrm>
          <a:prstGeom prst="rect">
            <a:avLst/>
          </a:prstGeom>
        </p:spPr>
      </p:pic>
    </p:spTree>
    <p:extLst>
      <p:ext uri="{BB962C8B-B14F-4D97-AF65-F5344CB8AC3E}">
        <p14:creationId xmlns:p14="http://schemas.microsoft.com/office/powerpoint/2010/main" val="2162978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A640-32D8-460B-A896-102914B5F2CA}"/>
              </a:ext>
            </a:extLst>
          </p:cNvPr>
          <p:cNvSpPr>
            <a:spLocks noGrp="1"/>
          </p:cNvSpPr>
          <p:nvPr>
            <p:ph type="title"/>
          </p:nvPr>
        </p:nvSpPr>
        <p:spPr/>
        <p:txBody>
          <a:bodyPr/>
          <a:lstStyle/>
          <a:p>
            <a:r>
              <a:rPr lang="en-CA" dirty="0"/>
              <a:t>Data Analysis</a:t>
            </a:r>
          </a:p>
        </p:txBody>
      </p:sp>
      <p:pic>
        <p:nvPicPr>
          <p:cNvPr id="6" name="Content Placeholder 5">
            <a:extLst>
              <a:ext uri="{FF2B5EF4-FFF2-40B4-BE49-F238E27FC236}">
                <a16:creationId xmlns:a16="http://schemas.microsoft.com/office/drawing/2014/main" id="{E2F04452-0A93-4457-96A2-5AB894E57188}"/>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048721" y="2063750"/>
            <a:ext cx="7670696" cy="3311525"/>
          </a:xfrm>
          <a:prstGeom prst="rect">
            <a:avLst/>
          </a:prstGeom>
        </p:spPr>
      </p:pic>
    </p:spTree>
    <p:extLst>
      <p:ext uri="{BB962C8B-B14F-4D97-AF65-F5344CB8AC3E}">
        <p14:creationId xmlns:p14="http://schemas.microsoft.com/office/powerpoint/2010/main" val="2623168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636-B8F3-4CB4-B339-23F1A5E55670}"/>
              </a:ext>
            </a:extLst>
          </p:cNvPr>
          <p:cNvSpPr>
            <a:spLocks noGrp="1"/>
          </p:cNvSpPr>
          <p:nvPr>
            <p:ph type="title"/>
          </p:nvPr>
        </p:nvSpPr>
        <p:spPr>
          <a:xfrm>
            <a:off x="685801" y="685800"/>
            <a:ext cx="5087937" cy="1158140"/>
          </a:xfrm>
        </p:spPr>
        <p:txBody>
          <a:bodyPr>
            <a:normAutofit/>
          </a:bodyPr>
          <a:lstStyle/>
          <a:p>
            <a:r>
              <a:rPr lang="en-US" sz="2400" dirty="0"/>
              <a:t>DATA Analysis</a:t>
            </a:r>
            <a:br>
              <a:rPr lang="en-US" sz="2400" dirty="0"/>
            </a:br>
            <a:br>
              <a:rPr lang="en-US" sz="2400" dirty="0"/>
            </a:br>
            <a:r>
              <a:rPr lang="en-US" sz="2400" dirty="0"/>
              <a:t>	</a:t>
            </a:r>
            <a:r>
              <a:rPr lang="en-US" sz="2400" dirty="0">
                <a:solidFill>
                  <a:schemeClr val="tx1"/>
                </a:solidFill>
              </a:rPr>
              <a:t>energy vs popularity</a:t>
            </a:r>
            <a:endParaRPr lang="en-CA" sz="2400" dirty="0">
              <a:solidFill>
                <a:schemeClr val="tx1"/>
              </a:solidFill>
            </a:endParaRPr>
          </a:p>
        </p:txBody>
      </p:sp>
      <p:pic>
        <p:nvPicPr>
          <p:cNvPr id="7" name="Content Placeholder 6">
            <a:extLst>
              <a:ext uri="{FF2B5EF4-FFF2-40B4-BE49-F238E27FC236}">
                <a16:creationId xmlns:a16="http://schemas.microsoft.com/office/drawing/2014/main" id="{BBA2B110-F108-4D5C-AD45-F5CA18B1FA03}"/>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1" y="2190168"/>
            <a:ext cx="5087938" cy="3059379"/>
          </a:xfrm>
          <a:prstGeom prst="rect">
            <a:avLst/>
          </a:prstGeom>
        </p:spPr>
      </p:pic>
      <p:pic>
        <p:nvPicPr>
          <p:cNvPr id="10" name="Content Placeholder 9">
            <a:extLst>
              <a:ext uri="{FF2B5EF4-FFF2-40B4-BE49-F238E27FC236}">
                <a16:creationId xmlns:a16="http://schemas.microsoft.com/office/drawing/2014/main" id="{80672929-A49F-487C-A70C-7EB413F67580}"/>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096000" y="685800"/>
            <a:ext cx="4623285" cy="4689475"/>
          </a:xfrm>
          <a:prstGeom prst="rect">
            <a:avLst/>
          </a:prstGeom>
        </p:spPr>
      </p:pic>
    </p:spTree>
    <p:extLst>
      <p:ext uri="{BB962C8B-B14F-4D97-AF65-F5344CB8AC3E}">
        <p14:creationId xmlns:p14="http://schemas.microsoft.com/office/powerpoint/2010/main" val="1752392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A640-32D8-460B-A896-102914B5F2CA}"/>
              </a:ext>
            </a:extLst>
          </p:cNvPr>
          <p:cNvSpPr>
            <a:spLocks noGrp="1"/>
          </p:cNvSpPr>
          <p:nvPr>
            <p:ph type="title"/>
          </p:nvPr>
        </p:nvSpPr>
        <p:spPr/>
        <p:txBody>
          <a:bodyPr/>
          <a:lstStyle/>
          <a:p>
            <a:endParaRPr lang="en-CA"/>
          </a:p>
        </p:txBody>
      </p:sp>
      <p:pic>
        <p:nvPicPr>
          <p:cNvPr id="7" name="Content Placeholder 6">
            <a:extLst>
              <a:ext uri="{FF2B5EF4-FFF2-40B4-BE49-F238E27FC236}">
                <a16:creationId xmlns:a16="http://schemas.microsoft.com/office/drawing/2014/main" id="{5E7E3A58-EE13-49E8-8D76-A58212C891B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325881" y="2063750"/>
            <a:ext cx="7116376" cy="3311525"/>
          </a:xfrm>
          <a:prstGeom prst="rect">
            <a:avLst/>
          </a:prstGeom>
        </p:spPr>
      </p:pic>
    </p:spTree>
    <p:extLst>
      <p:ext uri="{BB962C8B-B14F-4D97-AF65-F5344CB8AC3E}">
        <p14:creationId xmlns:p14="http://schemas.microsoft.com/office/powerpoint/2010/main" val="3534201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A640-32D8-460B-A896-102914B5F2CA}"/>
              </a:ext>
            </a:extLst>
          </p:cNvPr>
          <p:cNvSpPr>
            <a:spLocks noGrp="1"/>
          </p:cNvSpPr>
          <p:nvPr>
            <p:ph type="title"/>
          </p:nvPr>
        </p:nvSpPr>
        <p:spPr/>
        <p:txBody>
          <a:bodyPr/>
          <a:lstStyle/>
          <a:p>
            <a:endParaRPr lang="en-CA"/>
          </a:p>
        </p:txBody>
      </p:sp>
      <p:pic>
        <p:nvPicPr>
          <p:cNvPr id="7" name="Content Placeholder 6">
            <a:extLst>
              <a:ext uri="{FF2B5EF4-FFF2-40B4-BE49-F238E27FC236}">
                <a16:creationId xmlns:a16="http://schemas.microsoft.com/office/drawing/2014/main" id="{4FBDC9F5-BD78-4686-BD99-86AA5355D0B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88091" y="2063750"/>
            <a:ext cx="6591955" cy="3311525"/>
          </a:xfrm>
          <a:prstGeom prst="rect">
            <a:avLst/>
          </a:prstGeom>
        </p:spPr>
      </p:pic>
    </p:spTree>
    <p:extLst>
      <p:ext uri="{BB962C8B-B14F-4D97-AF65-F5344CB8AC3E}">
        <p14:creationId xmlns:p14="http://schemas.microsoft.com/office/powerpoint/2010/main" val="17051888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636-B8F3-4CB4-B339-23F1A5E55670}"/>
              </a:ext>
            </a:extLst>
          </p:cNvPr>
          <p:cNvSpPr>
            <a:spLocks noGrp="1"/>
          </p:cNvSpPr>
          <p:nvPr>
            <p:ph type="title"/>
          </p:nvPr>
        </p:nvSpPr>
        <p:spPr>
          <a:xfrm>
            <a:off x="685801" y="685800"/>
            <a:ext cx="5087937" cy="1158140"/>
          </a:xfrm>
        </p:spPr>
        <p:txBody>
          <a:bodyPr>
            <a:normAutofit/>
          </a:bodyPr>
          <a:lstStyle/>
          <a:p>
            <a:r>
              <a:rPr lang="en-US" sz="2400" dirty="0"/>
              <a:t>DATA Analysis</a:t>
            </a:r>
            <a:br>
              <a:rPr lang="en-US" sz="2400" dirty="0"/>
            </a:br>
            <a:br>
              <a:rPr lang="en-US" sz="2400" dirty="0"/>
            </a:br>
            <a:r>
              <a:rPr lang="en-US" sz="2400" dirty="0"/>
              <a:t>	</a:t>
            </a:r>
            <a:r>
              <a:rPr lang="en-US" sz="2400" dirty="0">
                <a:solidFill>
                  <a:schemeClr val="tx1"/>
                </a:solidFill>
              </a:rPr>
              <a:t>tempo vs popularity</a:t>
            </a:r>
            <a:endParaRPr lang="en-CA" sz="2400" dirty="0">
              <a:solidFill>
                <a:schemeClr val="tx1"/>
              </a:solidFill>
            </a:endParaRPr>
          </a:p>
        </p:txBody>
      </p:sp>
      <p:pic>
        <p:nvPicPr>
          <p:cNvPr id="7" name="Content Placeholder 6">
            <a:extLst>
              <a:ext uri="{FF2B5EF4-FFF2-40B4-BE49-F238E27FC236}">
                <a16:creationId xmlns:a16="http://schemas.microsoft.com/office/drawing/2014/main" id="{A9F1EF65-7524-4A2F-A276-A74046718C4E}"/>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0" y="1973179"/>
            <a:ext cx="5087938" cy="3018924"/>
          </a:xfrm>
          <a:prstGeom prst="rect">
            <a:avLst/>
          </a:prstGeom>
        </p:spPr>
      </p:pic>
      <p:pic>
        <p:nvPicPr>
          <p:cNvPr id="10" name="Content Placeholder 9">
            <a:extLst>
              <a:ext uri="{FF2B5EF4-FFF2-40B4-BE49-F238E27FC236}">
                <a16:creationId xmlns:a16="http://schemas.microsoft.com/office/drawing/2014/main" id="{45FD37C0-8962-4F1E-9F72-FB44C6759CD1}"/>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096000" y="685801"/>
            <a:ext cx="4877571" cy="4598904"/>
          </a:xfrm>
          <a:prstGeom prst="rect">
            <a:avLst/>
          </a:prstGeom>
        </p:spPr>
      </p:pic>
    </p:spTree>
    <p:extLst>
      <p:ext uri="{BB962C8B-B14F-4D97-AF65-F5344CB8AC3E}">
        <p14:creationId xmlns:p14="http://schemas.microsoft.com/office/powerpoint/2010/main" val="1583151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A640-32D8-460B-A896-102914B5F2CA}"/>
              </a:ext>
            </a:extLst>
          </p:cNvPr>
          <p:cNvSpPr>
            <a:spLocks noGrp="1"/>
          </p:cNvSpPr>
          <p:nvPr>
            <p:ph type="title"/>
          </p:nvPr>
        </p:nvSpPr>
        <p:spPr/>
        <p:txBody>
          <a:bodyPr/>
          <a:lstStyle/>
          <a:p>
            <a:endParaRPr lang="en-CA"/>
          </a:p>
        </p:txBody>
      </p:sp>
      <p:pic>
        <p:nvPicPr>
          <p:cNvPr id="6" name="Content Placeholder 5">
            <a:extLst>
              <a:ext uri="{FF2B5EF4-FFF2-40B4-BE49-F238E27FC236}">
                <a16:creationId xmlns:a16="http://schemas.microsoft.com/office/drawing/2014/main" id="{96017002-35F7-4092-8A4D-B98E494F1995}"/>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153475" y="2063750"/>
            <a:ext cx="7461188" cy="3311525"/>
          </a:xfrm>
          <a:prstGeom prst="rect">
            <a:avLst/>
          </a:prstGeom>
        </p:spPr>
      </p:pic>
    </p:spTree>
    <p:extLst>
      <p:ext uri="{BB962C8B-B14F-4D97-AF65-F5344CB8AC3E}">
        <p14:creationId xmlns:p14="http://schemas.microsoft.com/office/powerpoint/2010/main" val="28860248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A640-32D8-460B-A896-102914B5F2CA}"/>
              </a:ext>
            </a:extLst>
          </p:cNvPr>
          <p:cNvSpPr>
            <a:spLocks noGrp="1"/>
          </p:cNvSpPr>
          <p:nvPr>
            <p:ph type="title"/>
          </p:nvPr>
        </p:nvSpPr>
        <p:spPr/>
        <p:txBody>
          <a:bodyPr/>
          <a:lstStyle/>
          <a:p>
            <a:endParaRPr lang="en-CA"/>
          </a:p>
        </p:txBody>
      </p:sp>
      <p:pic>
        <p:nvPicPr>
          <p:cNvPr id="7" name="Content Placeholder 6">
            <a:extLst>
              <a:ext uri="{FF2B5EF4-FFF2-40B4-BE49-F238E27FC236}">
                <a16:creationId xmlns:a16="http://schemas.microsoft.com/office/drawing/2014/main" id="{3E5E3F27-EE04-4422-A1D9-731A3D1DECC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575156" y="2063750"/>
            <a:ext cx="6617826" cy="3311525"/>
          </a:xfrm>
          <a:prstGeom prst="rect">
            <a:avLst/>
          </a:prstGeom>
        </p:spPr>
      </p:pic>
    </p:spTree>
    <p:extLst>
      <p:ext uri="{BB962C8B-B14F-4D97-AF65-F5344CB8AC3E}">
        <p14:creationId xmlns:p14="http://schemas.microsoft.com/office/powerpoint/2010/main" val="58132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C7D8-D9CE-4BAF-8987-BB771E47AD04}"/>
              </a:ext>
            </a:extLst>
          </p:cNvPr>
          <p:cNvSpPr>
            <a:spLocks noGrp="1"/>
          </p:cNvSpPr>
          <p:nvPr>
            <p:ph type="title"/>
          </p:nvPr>
        </p:nvSpPr>
        <p:spPr/>
        <p:txBody>
          <a:bodyPr/>
          <a:lstStyle/>
          <a:p>
            <a:r>
              <a:rPr lang="en-US" dirty="0"/>
              <a:t>Motivation</a:t>
            </a:r>
            <a:endParaRPr lang="en-CA" dirty="0"/>
          </a:p>
        </p:txBody>
      </p:sp>
      <p:sp>
        <p:nvSpPr>
          <p:cNvPr id="3" name="Content Placeholder 2">
            <a:extLst>
              <a:ext uri="{FF2B5EF4-FFF2-40B4-BE49-F238E27FC236}">
                <a16:creationId xmlns:a16="http://schemas.microsoft.com/office/drawing/2014/main" id="{90D89EC1-8955-4929-9014-E9B11014AE2F}"/>
              </a:ext>
            </a:extLst>
          </p:cNvPr>
          <p:cNvSpPr>
            <a:spLocks noGrp="1"/>
          </p:cNvSpPr>
          <p:nvPr>
            <p:ph idx="1"/>
          </p:nvPr>
        </p:nvSpPr>
        <p:spPr/>
        <p:txBody>
          <a:bodyPr>
            <a:normAutofit/>
          </a:bodyPr>
          <a:lstStyle/>
          <a:p>
            <a:pPr marL="0" indent="0">
              <a:buNone/>
            </a:pPr>
            <a:endParaRPr lang="en-US" sz="2400" dirty="0"/>
          </a:p>
          <a:p>
            <a:pPr marL="0" indent="0">
              <a:buNone/>
            </a:pPr>
            <a:r>
              <a:rPr lang="en-US" sz="2400" dirty="0"/>
              <a:t>What makes a popular song on Spotify?</a:t>
            </a:r>
          </a:p>
          <a:p>
            <a:pPr marL="0" indent="0">
              <a:buNone/>
            </a:pPr>
            <a:endParaRPr lang="en-US" dirty="0"/>
          </a:p>
        </p:txBody>
      </p:sp>
    </p:spTree>
    <p:extLst>
      <p:ext uri="{BB962C8B-B14F-4D97-AF65-F5344CB8AC3E}">
        <p14:creationId xmlns:p14="http://schemas.microsoft.com/office/powerpoint/2010/main" val="338162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636-B8F3-4CB4-B339-23F1A5E55670}"/>
              </a:ext>
            </a:extLst>
          </p:cNvPr>
          <p:cNvSpPr>
            <a:spLocks noGrp="1"/>
          </p:cNvSpPr>
          <p:nvPr>
            <p:ph type="title"/>
          </p:nvPr>
        </p:nvSpPr>
        <p:spPr>
          <a:xfrm>
            <a:off x="685801" y="685800"/>
            <a:ext cx="5087937" cy="1158140"/>
          </a:xfrm>
        </p:spPr>
        <p:txBody>
          <a:bodyPr>
            <a:normAutofit/>
          </a:bodyPr>
          <a:lstStyle/>
          <a:p>
            <a:r>
              <a:rPr lang="en-US" sz="2400" dirty="0"/>
              <a:t>DATA Analysis</a:t>
            </a:r>
            <a:br>
              <a:rPr lang="en-US" sz="2400" dirty="0"/>
            </a:br>
            <a:br>
              <a:rPr lang="en-US" sz="2400" dirty="0"/>
            </a:br>
            <a:r>
              <a:rPr lang="en-US" sz="2400" dirty="0"/>
              <a:t>	</a:t>
            </a:r>
            <a:r>
              <a:rPr lang="en-US" sz="2400" dirty="0">
                <a:solidFill>
                  <a:schemeClr val="tx1"/>
                </a:solidFill>
              </a:rPr>
              <a:t>valence vs popularity</a:t>
            </a:r>
            <a:endParaRPr lang="en-CA" sz="2400" dirty="0">
              <a:solidFill>
                <a:schemeClr val="tx1"/>
              </a:solidFill>
            </a:endParaRPr>
          </a:p>
        </p:txBody>
      </p:sp>
      <p:pic>
        <p:nvPicPr>
          <p:cNvPr id="7" name="Content Placeholder 6">
            <a:extLst>
              <a:ext uri="{FF2B5EF4-FFF2-40B4-BE49-F238E27FC236}">
                <a16:creationId xmlns:a16="http://schemas.microsoft.com/office/drawing/2014/main" id="{1785E649-F475-47FA-87CB-B31A935B61E7}"/>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1" y="1910615"/>
            <a:ext cx="5087938" cy="3010608"/>
          </a:xfrm>
          <a:prstGeom prst="rect">
            <a:avLst/>
          </a:prstGeom>
        </p:spPr>
      </p:pic>
      <p:pic>
        <p:nvPicPr>
          <p:cNvPr id="11" name="Content Placeholder 10">
            <a:extLst>
              <a:ext uri="{FF2B5EF4-FFF2-40B4-BE49-F238E27FC236}">
                <a16:creationId xmlns:a16="http://schemas.microsoft.com/office/drawing/2014/main" id="{E95F0CD5-0C7F-4B6C-BB54-3971222749C6}"/>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096000" y="685800"/>
            <a:ext cx="4908884" cy="4689475"/>
          </a:xfrm>
          <a:prstGeom prst="rect">
            <a:avLst/>
          </a:prstGeom>
        </p:spPr>
      </p:pic>
    </p:spTree>
    <p:extLst>
      <p:ext uri="{BB962C8B-B14F-4D97-AF65-F5344CB8AC3E}">
        <p14:creationId xmlns:p14="http://schemas.microsoft.com/office/powerpoint/2010/main" val="889562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A640-32D8-460B-A896-102914B5F2CA}"/>
              </a:ext>
            </a:extLst>
          </p:cNvPr>
          <p:cNvSpPr>
            <a:spLocks noGrp="1"/>
          </p:cNvSpPr>
          <p:nvPr>
            <p:ph type="title"/>
          </p:nvPr>
        </p:nvSpPr>
        <p:spPr/>
        <p:txBody>
          <a:bodyPr/>
          <a:lstStyle/>
          <a:p>
            <a:endParaRPr lang="en-CA"/>
          </a:p>
        </p:txBody>
      </p:sp>
      <p:pic>
        <p:nvPicPr>
          <p:cNvPr id="6" name="Content Placeholder 5">
            <a:extLst>
              <a:ext uri="{FF2B5EF4-FFF2-40B4-BE49-F238E27FC236}">
                <a16:creationId xmlns:a16="http://schemas.microsoft.com/office/drawing/2014/main" id="{92A4BCD2-2EAA-437A-8010-16AD1A8E0680}"/>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255237" y="2063750"/>
            <a:ext cx="7257663" cy="3311525"/>
          </a:xfrm>
          <a:prstGeom prst="rect">
            <a:avLst/>
          </a:prstGeom>
        </p:spPr>
      </p:pic>
    </p:spTree>
    <p:extLst>
      <p:ext uri="{BB962C8B-B14F-4D97-AF65-F5344CB8AC3E}">
        <p14:creationId xmlns:p14="http://schemas.microsoft.com/office/powerpoint/2010/main" val="1111183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8A640-32D8-460B-A896-102914B5F2CA}"/>
              </a:ext>
            </a:extLst>
          </p:cNvPr>
          <p:cNvSpPr>
            <a:spLocks noGrp="1"/>
          </p:cNvSpPr>
          <p:nvPr>
            <p:ph type="title"/>
          </p:nvPr>
        </p:nvSpPr>
        <p:spPr/>
        <p:txBody>
          <a:bodyPr/>
          <a:lstStyle/>
          <a:p>
            <a:endParaRPr lang="en-CA"/>
          </a:p>
        </p:txBody>
      </p:sp>
      <p:pic>
        <p:nvPicPr>
          <p:cNvPr id="4" name="Content Placeholder 3">
            <a:extLst>
              <a:ext uri="{FF2B5EF4-FFF2-40B4-BE49-F238E27FC236}">
                <a16:creationId xmlns:a16="http://schemas.microsoft.com/office/drawing/2014/main" id="{0284C01D-63EB-42F5-81D1-F29E13C9A067}"/>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174144" y="2063750"/>
            <a:ext cx="7419850" cy="3311525"/>
          </a:xfrm>
          <a:prstGeom prst="rect">
            <a:avLst/>
          </a:prstGeom>
        </p:spPr>
      </p:pic>
    </p:spTree>
    <p:extLst>
      <p:ext uri="{BB962C8B-B14F-4D97-AF65-F5344CB8AC3E}">
        <p14:creationId xmlns:p14="http://schemas.microsoft.com/office/powerpoint/2010/main" val="3250333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636-B8F3-4CB4-B339-23F1A5E55670}"/>
              </a:ext>
            </a:extLst>
          </p:cNvPr>
          <p:cNvSpPr>
            <a:spLocks noGrp="1"/>
          </p:cNvSpPr>
          <p:nvPr>
            <p:ph type="title"/>
          </p:nvPr>
        </p:nvSpPr>
        <p:spPr>
          <a:xfrm>
            <a:off x="685801" y="685800"/>
            <a:ext cx="5087937" cy="1158140"/>
          </a:xfrm>
        </p:spPr>
        <p:txBody>
          <a:bodyPr>
            <a:normAutofit/>
          </a:bodyPr>
          <a:lstStyle/>
          <a:p>
            <a:r>
              <a:rPr lang="en-US" sz="2400" dirty="0"/>
              <a:t>DATA Analysis</a:t>
            </a:r>
            <a:br>
              <a:rPr lang="en-US" sz="2400" dirty="0"/>
            </a:br>
            <a:r>
              <a:rPr lang="en-US" sz="2400" dirty="0">
                <a:solidFill>
                  <a:schemeClr val="tx1"/>
                </a:solidFill>
              </a:rPr>
              <a:t>duration (</a:t>
            </a:r>
            <a:r>
              <a:rPr lang="en-US" sz="2400" dirty="0" err="1">
                <a:solidFill>
                  <a:schemeClr val="tx1"/>
                </a:solidFill>
              </a:rPr>
              <a:t>ms</a:t>
            </a:r>
            <a:r>
              <a:rPr lang="en-US" sz="2400" dirty="0">
                <a:solidFill>
                  <a:schemeClr val="tx1"/>
                </a:solidFill>
              </a:rPr>
              <a:t>) vs popularity</a:t>
            </a:r>
            <a:endParaRPr lang="en-CA" sz="2400" dirty="0">
              <a:solidFill>
                <a:schemeClr val="tx1"/>
              </a:solidFill>
            </a:endParaRPr>
          </a:p>
        </p:txBody>
      </p:sp>
      <p:pic>
        <p:nvPicPr>
          <p:cNvPr id="9" name="Content Placeholder 8">
            <a:extLst>
              <a:ext uri="{FF2B5EF4-FFF2-40B4-BE49-F238E27FC236}">
                <a16:creationId xmlns:a16="http://schemas.microsoft.com/office/drawing/2014/main" id="{9A31A3CD-5DED-487F-9EF5-6CE0BA0A012D}"/>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0" y="2063396"/>
            <a:ext cx="5087938" cy="3311188"/>
          </a:xfrm>
          <a:prstGeom prst="rect">
            <a:avLst/>
          </a:prstGeom>
        </p:spPr>
      </p:pic>
      <p:pic>
        <p:nvPicPr>
          <p:cNvPr id="10" name="Content Placeholder 9">
            <a:extLst>
              <a:ext uri="{FF2B5EF4-FFF2-40B4-BE49-F238E27FC236}">
                <a16:creationId xmlns:a16="http://schemas.microsoft.com/office/drawing/2014/main" id="{9828653F-406B-4E28-A885-50D1A57453F9}"/>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096000" y="685800"/>
            <a:ext cx="4908884" cy="4689475"/>
          </a:xfrm>
          <a:prstGeom prst="rect">
            <a:avLst/>
          </a:prstGeom>
        </p:spPr>
      </p:pic>
    </p:spTree>
    <p:extLst>
      <p:ext uri="{BB962C8B-B14F-4D97-AF65-F5344CB8AC3E}">
        <p14:creationId xmlns:p14="http://schemas.microsoft.com/office/powerpoint/2010/main" val="53841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02AC4EC-77FF-4986-97C3-D9667152E1DB}"/>
              </a:ext>
            </a:extLst>
          </p:cNvPr>
          <p:cNvPicPr>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1119410" y="1113601"/>
            <a:ext cx="9518205" cy="4351397"/>
          </a:xfrm>
          <a:prstGeom prst="rect">
            <a:avLst/>
          </a:prstGeom>
        </p:spPr>
      </p:pic>
    </p:spTree>
    <p:extLst>
      <p:ext uri="{BB962C8B-B14F-4D97-AF65-F5344CB8AC3E}">
        <p14:creationId xmlns:p14="http://schemas.microsoft.com/office/powerpoint/2010/main" val="39836012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2E6B389-DF76-42F8-84CB-C93242F102B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218124" y="1096963"/>
            <a:ext cx="9276326" cy="4664075"/>
          </a:xfrm>
          <a:prstGeom prst="rect">
            <a:avLst/>
          </a:prstGeom>
        </p:spPr>
      </p:pic>
    </p:spTree>
    <p:extLst>
      <p:ext uri="{BB962C8B-B14F-4D97-AF65-F5344CB8AC3E}">
        <p14:creationId xmlns:p14="http://schemas.microsoft.com/office/powerpoint/2010/main" val="1938362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F636-B8F3-4CB4-B339-23F1A5E55670}"/>
              </a:ext>
            </a:extLst>
          </p:cNvPr>
          <p:cNvSpPr>
            <a:spLocks noGrp="1"/>
          </p:cNvSpPr>
          <p:nvPr>
            <p:ph type="title"/>
          </p:nvPr>
        </p:nvSpPr>
        <p:spPr>
          <a:xfrm>
            <a:off x="685801" y="685800"/>
            <a:ext cx="5087937" cy="1158140"/>
          </a:xfrm>
        </p:spPr>
        <p:txBody>
          <a:bodyPr>
            <a:normAutofit/>
          </a:bodyPr>
          <a:lstStyle/>
          <a:p>
            <a:r>
              <a:rPr lang="en-US" sz="2400" dirty="0"/>
              <a:t>DATA Analysis</a:t>
            </a:r>
            <a:br>
              <a:rPr lang="en-US" sz="2400" dirty="0"/>
            </a:br>
            <a:br>
              <a:rPr lang="en-US" sz="2400" dirty="0"/>
            </a:br>
            <a:r>
              <a:rPr lang="en-US" sz="2400" dirty="0"/>
              <a:t>	</a:t>
            </a:r>
            <a:r>
              <a:rPr lang="en-US" sz="2400" dirty="0">
                <a:solidFill>
                  <a:schemeClr val="tx1"/>
                </a:solidFill>
              </a:rPr>
              <a:t>Loudness vs popularity</a:t>
            </a:r>
            <a:endParaRPr lang="en-CA" sz="2400" dirty="0">
              <a:solidFill>
                <a:schemeClr val="tx1"/>
              </a:solidFill>
            </a:endParaRPr>
          </a:p>
        </p:txBody>
      </p:sp>
      <p:pic>
        <p:nvPicPr>
          <p:cNvPr id="11" name="Content Placeholder 10">
            <a:extLst>
              <a:ext uri="{FF2B5EF4-FFF2-40B4-BE49-F238E27FC236}">
                <a16:creationId xmlns:a16="http://schemas.microsoft.com/office/drawing/2014/main" id="{720439CC-B264-4590-960E-7E16E2D8DC9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85800" y="2063396"/>
            <a:ext cx="5087938" cy="2733193"/>
          </a:xfrm>
          <a:prstGeom prst="rect">
            <a:avLst/>
          </a:prstGeom>
        </p:spPr>
      </p:pic>
      <p:pic>
        <p:nvPicPr>
          <p:cNvPr id="12" name="Content Placeholder 11">
            <a:extLst>
              <a:ext uri="{FF2B5EF4-FFF2-40B4-BE49-F238E27FC236}">
                <a16:creationId xmlns:a16="http://schemas.microsoft.com/office/drawing/2014/main" id="{7E753ACF-8655-4673-9250-C81E31497AEB}"/>
              </a:ext>
            </a:extLst>
          </p:cNvPr>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6096000" y="685800"/>
            <a:ext cx="4716379" cy="4689475"/>
          </a:xfrm>
          <a:prstGeom prst="rect">
            <a:avLst/>
          </a:prstGeom>
        </p:spPr>
      </p:pic>
    </p:spTree>
    <p:extLst>
      <p:ext uri="{BB962C8B-B14F-4D97-AF65-F5344CB8AC3E}">
        <p14:creationId xmlns:p14="http://schemas.microsoft.com/office/powerpoint/2010/main" val="1666192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F135A45D-AB0F-4DED-AAFD-58583A4DE8F5}"/>
              </a:ext>
            </a:extLst>
          </p:cNvPr>
          <p:cNvPicPr preferRelativeResize="0">
            <a:picLocks noGrp="1"/>
          </p:cNvPicPr>
          <p:nvPr>
            <p:ph type="pic" idx="1"/>
          </p:nvPr>
        </p:nvPicPr>
        <p:blipFill>
          <a:blip r:embed="rId2">
            <a:extLst>
              <a:ext uri="{28A0092B-C50C-407E-A947-70E740481C1C}">
                <a14:useLocalDpi xmlns:a14="http://schemas.microsoft.com/office/drawing/2010/main" val="0"/>
              </a:ext>
            </a:extLst>
          </a:blip>
          <a:stretch>
            <a:fillRect/>
          </a:stretch>
        </p:blipFill>
        <p:spPr>
          <a:xfrm>
            <a:off x="1200204" y="1069847"/>
            <a:ext cx="9556308" cy="4298052"/>
          </a:xfrm>
          <a:prstGeom prst="rect">
            <a:avLst/>
          </a:prstGeom>
        </p:spPr>
      </p:pic>
    </p:spTree>
    <p:extLst>
      <p:ext uri="{BB962C8B-B14F-4D97-AF65-F5344CB8AC3E}">
        <p14:creationId xmlns:p14="http://schemas.microsoft.com/office/powerpoint/2010/main" val="3907744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86333CD0-F7EB-4770-A9B3-49BA8E4EBB56}"/>
              </a:ext>
            </a:extLst>
          </p:cNvPr>
          <p:cNvPicPr preferRelativeResize="0">
            <a:picLocks noGrp="1"/>
          </p:cNvPicPr>
          <p:nvPr>
            <p:ph type="pic" idx="1"/>
          </p:nvPr>
        </p:nvPicPr>
        <p:blipFill>
          <a:blip r:embed="rId2">
            <a:extLst>
              <a:ext uri="{28A0092B-C50C-407E-A947-70E740481C1C}">
                <a14:useLocalDpi xmlns:a14="http://schemas.microsoft.com/office/drawing/2010/main" val="0"/>
              </a:ext>
            </a:extLst>
          </a:blip>
          <a:stretch>
            <a:fillRect/>
          </a:stretch>
        </p:blipFill>
        <p:spPr>
          <a:xfrm>
            <a:off x="755354" y="1809750"/>
            <a:ext cx="9678239" cy="4595258"/>
          </a:xfrm>
          <a:prstGeom prst="rect">
            <a:avLst/>
          </a:prstGeom>
        </p:spPr>
      </p:pic>
      <p:sp>
        <p:nvSpPr>
          <p:cNvPr id="4" name="Text Placeholder 3">
            <a:extLst>
              <a:ext uri="{FF2B5EF4-FFF2-40B4-BE49-F238E27FC236}">
                <a16:creationId xmlns:a16="http://schemas.microsoft.com/office/drawing/2014/main" id="{CF1FCFA9-47EB-472C-A0A7-6C3E352A9913}"/>
              </a:ext>
            </a:extLst>
          </p:cNvPr>
          <p:cNvSpPr>
            <a:spLocks noGrp="1"/>
          </p:cNvSpPr>
          <p:nvPr>
            <p:ph type="body" sz="half" idx="2"/>
          </p:nvPr>
        </p:nvSpPr>
        <p:spPr>
          <a:xfrm>
            <a:off x="755354" y="600076"/>
            <a:ext cx="10827046" cy="971550"/>
          </a:xfrm>
        </p:spPr>
        <p:txBody>
          <a:bodyPr/>
          <a:lstStyle/>
          <a:p>
            <a:endParaRPr lang="en-CA" dirty="0"/>
          </a:p>
        </p:txBody>
      </p:sp>
    </p:spTree>
    <p:extLst>
      <p:ext uri="{BB962C8B-B14F-4D97-AF65-F5344CB8AC3E}">
        <p14:creationId xmlns:p14="http://schemas.microsoft.com/office/powerpoint/2010/main" val="28644036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AE4A66-80C2-4392-9EC7-630DFEB4EB48}"/>
              </a:ext>
            </a:extLst>
          </p:cNvPr>
          <p:cNvSpPr txBox="1"/>
          <p:nvPr/>
        </p:nvSpPr>
        <p:spPr>
          <a:xfrm>
            <a:off x="3047260" y="1800292"/>
            <a:ext cx="6094520" cy="3261855"/>
          </a:xfrm>
          <a:prstGeom prst="rect">
            <a:avLst/>
          </a:prstGeom>
          <a:noFill/>
        </p:spPr>
        <p:txBody>
          <a:bodyPr wrap="square">
            <a:spAutoFit/>
          </a:bodyPr>
          <a:lstStyle/>
          <a:p>
            <a:pPr marL="0" marR="0">
              <a:lnSpc>
                <a:spcPct val="107000"/>
              </a:lnSpc>
              <a:spcBef>
                <a:spcPts val="0"/>
              </a:spcBef>
              <a:spcAft>
                <a:spcPts val="800"/>
              </a:spcAft>
            </a:pPr>
            <a:r>
              <a:rPr lang="en-CA" sz="1800" dirty="0">
                <a:effectLst/>
                <a:latin typeface="Times New Roman" panose="02020603050405020304" pitchFamily="18" charset="0"/>
                <a:ea typeface="Times New Roman" panose="02020603050405020304" pitchFamily="18" charset="0"/>
                <a:cs typeface="Times New Roman" panose="02020603050405020304" pitchFamily="18" charset="0"/>
              </a:rPr>
              <a:t>After refining our dataset we found the averages (and medians) for each key attribute.</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CA" sz="1600" dirty="0">
                <a:effectLst/>
                <a:latin typeface="Calibri" panose="020F0502020204030204" pitchFamily="34" charset="0"/>
                <a:ea typeface="Calibri" panose="020F0502020204030204" pitchFamily="34" charset="0"/>
                <a:cs typeface="Times New Roman" panose="02020603050405020304" pitchFamily="18" charset="0"/>
              </a:rPr>
              <a:t>IE – ACOUSTIC 0.180  // DANCEABILITY 0.697 // ENERGY 0.689    // TEMPO 116  ….</a:t>
            </a:r>
          </a:p>
          <a:p>
            <a:pPr marL="0" marR="0">
              <a:lnSpc>
                <a:spcPct val="107000"/>
              </a:lnSpc>
              <a:spcBef>
                <a:spcPts val="0"/>
              </a:spcBef>
              <a:spcAft>
                <a:spcPts val="800"/>
              </a:spcAft>
            </a:pPr>
            <a:r>
              <a:rPr lang="en-CA" sz="16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CA"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The data told us that “popular” songs had:</a:t>
            </a:r>
            <a:endParaRPr lang="en-CA"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CA"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High danceability and energy</a:t>
            </a:r>
            <a:endParaRPr lang="en-CA"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CA"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Low </a:t>
            </a:r>
            <a:r>
              <a:rPr lang="en-CA" sz="18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acousticness</a:t>
            </a:r>
            <a:r>
              <a:rPr lang="en-CA"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and </a:t>
            </a:r>
            <a:r>
              <a:rPr lang="en-CA" sz="1800" dirty="0" err="1">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speechiness</a:t>
            </a:r>
            <a:endParaRPr lang="en-CA"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CA" sz="18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Tempo around 117 BPM</a:t>
            </a:r>
            <a:endParaRPr lang="en-CA" sz="16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42826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F773-592F-474A-9529-41C920048B2B}"/>
              </a:ext>
            </a:extLst>
          </p:cNvPr>
          <p:cNvSpPr>
            <a:spLocks noGrp="1"/>
          </p:cNvSpPr>
          <p:nvPr>
            <p:ph type="title"/>
          </p:nvPr>
        </p:nvSpPr>
        <p:spPr>
          <a:xfrm>
            <a:off x="685801" y="685801"/>
            <a:ext cx="10396882" cy="990600"/>
          </a:xfrm>
        </p:spPr>
        <p:txBody>
          <a:bodyPr>
            <a:normAutofit/>
          </a:bodyPr>
          <a:lstStyle/>
          <a:p>
            <a:r>
              <a:rPr lang="en-US" dirty="0"/>
              <a:t>Questions &amp; Data</a:t>
            </a:r>
            <a:endParaRPr lang="en-CA" dirty="0"/>
          </a:p>
        </p:txBody>
      </p:sp>
      <p:sp>
        <p:nvSpPr>
          <p:cNvPr id="5" name="TextBox 4">
            <a:extLst>
              <a:ext uri="{FF2B5EF4-FFF2-40B4-BE49-F238E27FC236}">
                <a16:creationId xmlns:a16="http://schemas.microsoft.com/office/drawing/2014/main" id="{21343400-B186-449F-8621-27CD52F21FAC}"/>
              </a:ext>
            </a:extLst>
          </p:cNvPr>
          <p:cNvSpPr txBox="1"/>
          <p:nvPr/>
        </p:nvSpPr>
        <p:spPr>
          <a:xfrm>
            <a:off x="725906" y="1902934"/>
            <a:ext cx="10740188" cy="1846659"/>
          </a:xfrm>
          <a:prstGeom prst="rect">
            <a:avLst/>
          </a:prstGeom>
          <a:noFill/>
        </p:spPr>
        <p:txBody>
          <a:bodyPr wrap="square" rtlCol="0" anchor="ctr">
            <a:spAutoFit/>
          </a:bodyPr>
          <a:lstStyle/>
          <a:p>
            <a:endParaRPr lang="en-CA" sz="1400" dirty="0"/>
          </a:p>
          <a:p>
            <a:r>
              <a:rPr lang="en-CA" sz="1400" dirty="0"/>
              <a:t>What are the top 10 Genres by utilization using  pie?</a:t>
            </a:r>
          </a:p>
          <a:p>
            <a:endParaRPr lang="en-CA" sz="1400" dirty="0"/>
          </a:p>
          <a:p>
            <a:r>
              <a:rPr lang="en-CA" sz="1400" dirty="0"/>
              <a:t>How do genres corelate with popularity?</a:t>
            </a:r>
          </a:p>
          <a:p>
            <a:endParaRPr lang="en-CA" sz="1400" dirty="0"/>
          </a:p>
          <a:p>
            <a:r>
              <a:rPr lang="en-CA" sz="1400" dirty="0"/>
              <a:t>What correlations can be identified for - Popularity vs. Danceability vs. Energy vs. Tempo vs. Valence vs. Duration vs. Loudness ?</a:t>
            </a:r>
          </a:p>
          <a:p>
            <a:endParaRPr lang="en-CA" sz="1400" dirty="0"/>
          </a:p>
          <a:p>
            <a:endParaRPr lang="en-CA" sz="1600" dirty="0"/>
          </a:p>
        </p:txBody>
      </p:sp>
    </p:spTree>
    <p:extLst>
      <p:ext uri="{BB962C8B-B14F-4D97-AF65-F5344CB8AC3E}">
        <p14:creationId xmlns:p14="http://schemas.microsoft.com/office/powerpoint/2010/main" val="2321814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BAF8-B226-443D-B1E1-4270450FC9ED}"/>
              </a:ext>
            </a:extLst>
          </p:cNvPr>
          <p:cNvSpPr>
            <a:spLocks noGrp="1"/>
          </p:cNvSpPr>
          <p:nvPr>
            <p:ph type="title"/>
          </p:nvPr>
        </p:nvSpPr>
        <p:spPr/>
        <p:txBody>
          <a:bodyPr/>
          <a:lstStyle/>
          <a:p>
            <a:r>
              <a:rPr lang="en-CA" dirty="0"/>
              <a:t>conclusion</a:t>
            </a:r>
          </a:p>
        </p:txBody>
      </p:sp>
      <p:sp>
        <p:nvSpPr>
          <p:cNvPr id="3" name="Content Placeholder 2">
            <a:extLst>
              <a:ext uri="{FF2B5EF4-FFF2-40B4-BE49-F238E27FC236}">
                <a16:creationId xmlns:a16="http://schemas.microsoft.com/office/drawing/2014/main" id="{AD601AFB-ADA6-41E9-AF8D-C57B791D58E4}"/>
              </a:ext>
            </a:extLst>
          </p:cNvPr>
          <p:cNvSpPr>
            <a:spLocks noGrp="1"/>
          </p:cNvSpPr>
          <p:nvPr>
            <p:ph idx="1"/>
          </p:nvPr>
        </p:nvSpPr>
        <p:spPr/>
        <p:txBody>
          <a:bodyPr/>
          <a:lstStyle/>
          <a:p>
            <a:pPr marL="0" marR="0">
              <a:lnSpc>
                <a:spcPct val="107000"/>
              </a:lnSpc>
              <a:spcBef>
                <a:spcPts val="0"/>
              </a:spcBef>
              <a:spcAft>
                <a:spcPts val="800"/>
              </a:spcAft>
            </a:pPr>
            <a:r>
              <a:rPr lang="en-US" sz="1800" dirty="0">
                <a:effectLst/>
                <a:latin typeface="Roboto-Regular"/>
                <a:ea typeface="Calibri" panose="020F0502020204030204" pitchFamily="34" charset="0"/>
                <a:cs typeface="Roboto-Regular"/>
              </a:rPr>
              <a:t>In conclusion, we feel its safe to say that the more danceable, energetic, and “positive vibe inducing” a song is, the more popular it will probably be. The tempo and duration have to hit the sweet spot and the loudness needs to probably be consistent across the duration (we should plot that) to see a positive trend for popularity.</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325573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BAF8-B226-443D-B1E1-4270450FC9ED}"/>
              </a:ext>
            </a:extLst>
          </p:cNvPr>
          <p:cNvSpPr>
            <a:spLocks noGrp="1"/>
          </p:cNvSpPr>
          <p:nvPr>
            <p:ph type="title"/>
          </p:nvPr>
        </p:nvSpPr>
        <p:spPr/>
        <p:txBody>
          <a:bodyPr/>
          <a:lstStyle/>
          <a:p>
            <a:r>
              <a:rPr lang="en-CA" dirty="0"/>
              <a:t>Post Mortem</a:t>
            </a:r>
          </a:p>
        </p:txBody>
      </p:sp>
      <p:sp>
        <p:nvSpPr>
          <p:cNvPr id="3" name="Content Placeholder 2">
            <a:extLst>
              <a:ext uri="{FF2B5EF4-FFF2-40B4-BE49-F238E27FC236}">
                <a16:creationId xmlns:a16="http://schemas.microsoft.com/office/drawing/2014/main" id="{AD601AFB-ADA6-41E9-AF8D-C57B791D58E4}"/>
              </a:ext>
            </a:extLst>
          </p:cNvPr>
          <p:cNvSpPr>
            <a:spLocks noGrp="1"/>
          </p:cNvSpPr>
          <p:nvPr>
            <p:ph idx="1"/>
          </p:nvPr>
        </p:nvSpPr>
        <p:spPr/>
        <p:txBody>
          <a:bodyPr>
            <a:normAutofit/>
          </a:bodyPr>
          <a:lstStyle/>
          <a:p>
            <a:pPr marL="0" indent="0">
              <a:buNone/>
            </a:pPr>
            <a:endParaRPr lang="en-US" dirty="0"/>
          </a:p>
          <a:p>
            <a:pPr marL="0" marR="0" algn="ctr">
              <a:lnSpc>
                <a:spcPct val="107000"/>
              </a:lnSpc>
              <a:spcBef>
                <a:spcPts val="1800"/>
              </a:spcBef>
              <a:spcAft>
                <a:spcPts val="1800"/>
              </a:spcAft>
            </a:pPr>
            <a:r>
              <a:rPr lang="en-US" sz="1800" i="1" dirty="0">
                <a:solidFill>
                  <a:srgbClr val="4472C4"/>
                </a:solidFill>
                <a:effectLst/>
                <a:latin typeface="+mj-lt"/>
                <a:ea typeface="Calibri" panose="020F0502020204030204" pitchFamily="34" charset="0"/>
                <a:cs typeface="Times New Roman" panose="02020603050405020304" pitchFamily="18" charset="0"/>
              </a:rPr>
              <a:t>The implications of your findings: what do your findings mean?</a:t>
            </a:r>
            <a:endParaRPr lang="en-CA" sz="1800" i="1" dirty="0">
              <a:solidFill>
                <a:srgbClr val="4472C4"/>
              </a:solidFill>
              <a:effectLst/>
              <a:latin typeface="+mj-lt"/>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mj-lt"/>
                <a:ea typeface="Calibri" panose="020F0502020204030204" pitchFamily="34" charset="0"/>
                <a:cs typeface="Times New Roman" panose="02020603050405020304" pitchFamily="18" charset="0"/>
              </a:rPr>
              <a:t>More analysis required to prove it out.  Linear regression can allow for estimation and assumption, but something called an F-test can be done to better identify overall statistical significance.</a:t>
            </a:r>
            <a:endParaRPr lang="en-CA" sz="1800" dirty="0">
              <a:effectLst/>
              <a:latin typeface="+mj-lt"/>
              <a:ea typeface="Calibri" panose="020F0502020204030204" pitchFamily="34" charset="0"/>
              <a:cs typeface="Times New Roman" panose="02020603050405020304" pitchFamily="18" charset="0"/>
            </a:endParaRPr>
          </a:p>
          <a:p>
            <a:r>
              <a:rPr lang="en-US" dirty="0"/>
              <a:t>Things we could look at further and explore with ML would be to be able to predict: Once an artist has a popular song, are more of that artists songs likely to become popular?</a:t>
            </a:r>
          </a:p>
          <a:p>
            <a:endParaRPr lang="en-US" dirty="0"/>
          </a:p>
          <a:p>
            <a:endParaRPr lang="en-CA" dirty="0"/>
          </a:p>
        </p:txBody>
      </p:sp>
    </p:spTree>
    <p:extLst>
      <p:ext uri="{BB962C8B-B14F-4D97-AF65-F5344CB8AC3E}">
        <p14:creationId xmlns:p14="http://schemas.microsoft.com/office/powerpoint/2010/main" val="781803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ABAF8-B226-443D-B1E1-4270450FC9ED}"/>
              </a:ext>
            </a:extLst>
          </p:cNvPr>
          <p:cNvSpPr>
            <a:spLocks noGrp="1"/>
          </p:cNvSpPr>
          <p:nvPr>
            <p:ph type="title"/>
          </p:nvPr>
        </p:nvSpPr>
        <p:spPr/>
        <p:txBody>
          <a:bodyPr/>
          <a:lstStyle/>
          <a:p>
            <a:r>
              <a:rPr lang="en-CA" dirty="0"/>
              <a:t>post</a:t>
            </a:r>
          </a:p>
        </p:txBody>
      </p:sp>
      <p:sp>
        <p:nvSpPr>
          <p:cNvPr id="3" name="Content Placeholder 2">
            <a:extLst>
              <a:ext uri="{FF2B5EF4-FFF2-40B4-BE49-F238E27FC236}">
                <a16:creationId xmlns:a16="http://schemas.microsoft.com/office/drawing/2014/main" id="{AD601AFB-ADA6-41E9-AF8D-C57B791D58E4}"/>
              </a:ext>
            </a:extLst>
          </p:cNvPr>
          <p:cNvSpPr>
            <a:spLocks noGrp="1"/>
          </p:cNvSpPr>
          <p:nvPr>
            <p:ph idx="1"/>
          </p:nvPr>
        </p:nvSpPr>
        <p:spPr/>
        <p:txBody>
          <a:bodyPr/>
          <a:lstStyle/>
          <a:p>
            <a:pPr marL="0" marR="0" algn="ctr">
              <a:lnSpc>
                <a:spcPct val="107000"/>
              </a:lnSpc>
              <a:spcBef>
                <a:spcPts val="1800"/>
              </a:spcBef>
              <a:spcAft>
                <a:spcPts val="1800"/>
              </a:spcAft>
            </a:pPr>
            <a:r>
              <a:rPr lang="en-US" sz="1800" i="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 implications of your findings: what do your findings mean?</a:t>
            </a:r>
            <a:endParaRPr lang="en-CA" sz="1800" i="1"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Roboto" panose="02000000000000000000" pitchFamily="2" charset="0"/>
                <a:ea typeface="Calibri" panose="020F0502020204030204" pitchFamily="34" charset="0"/>
                <a:cs typeface="Times New Roman" panose="02020603050405020304" pitchFamily="18" charset="0"/>
              </a:rPr>
              <a:t>More analysis required to prove it out.  Linear regression can allow for estimation and assumption, but something called an F-test can be done to better identify overall statistical significance.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Tree>
    <p:extLst>
      <p:ext uri="{BB962C8B-B14F-4D97-AF65-F5344CB8AC3E}">
        <p14:creationId xmlns:p14="http://schemas.microsoft.com/office/powerpoint/2010/main" val="3033253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F773-592F-474A-9529-41C920048B2B}"/>
              </a:ext>
            </a:extLst>
          </p:cNvPr>
          <p:cNvSpPr>
            <a:spLocks noGrp="1"/>
          </p:cNvSpPr>
          <p:nvPr>
            <p:ph type="title"/>
          </p:nvPr>
        </p:nvSpPr>
        <p:spPr>
          <a:xfrm>
            <a:off x="685801" y="685801"/>
            <a:ext cx="10396882" cy="990600"/>
          </a:xfrm>
        </p:spPr>
        <p:txBody>
          <a:bodyPr>
            <a:normAutofit/>
          </a:bodyPr>
          <a:lstStyle/>
          <a:p>
            <a:r>
              <a:rPr lang="en-US" dirty="0"/>
              <a:t>Questions &amp; Data</a:t>
            </a:r>
            <a:endParaRPr lang="en-CA" dirty="0"/>
          </a:p>
        </p:txBody>
      </p:sp>
      <p:sp>
        <p:nvSpPr>
          <p:cNvPr id="5" name="TextBox 4">
            <a:extLst>
              <a:ext uri="{FF2B5EF4-FFF2-40B4-BE49-F238E27FC236}">
                <a16:creationId xmlns:a16="http://schemas.microsoft.com/office/drawing/2014/main" id="{21343400-B186-449F-8621-27CD52F21FAC}"/>
              </a:ext>
            </a:extLst>
          </p:cNvPr>
          <p:cNvSpPr txBox="1"/>
          <p:nvPr/>
        </p:nvSpPr>
        <p:spPr>
          <a:xfrm>
            <a:off x="766011" y="1566612"/>
            <a:ext cx="10740188" cy="2708434"/>
          </a:xfrm>
          <a:prstGeom prst="rect">
            <a:avLst/>
          </a:prstGeom>
          <a:noFill/>
        </p:spPr>
        <p:txBody>
          <a:bodyPr wrap="square" rtlCol="0">
            <a:spAutoFit/>
          </a:bodyPr>
          <a:lstStyle/>
          <a:p>
            <a:endParaRPr lang="en-CA" sz="1400" dirty="0"/>
          </a:p>
          <a:p>
            <a:endParaRPr lang="en-US" sz="1400" dirty="0"/>
          </a:p>
          <a:p>
            <a:r>
              <a:rPr lang="en-US" sz="1400" dirty="0"/>
              <a:t>We choose to analyze Spotify’s  top 200 weekly charting songs from 2020-01 to 2021-08, with a dataset  that started with 1556 rows and 23 unique columns</a:t>
            </a:r>
          </a:p>
          <a:p>
            <a:r>
              <a:rPr lang="en-US" sz="1400" dirty="0"/>
              <a:t> </a:t>
            </a:r>
          </a:p>
          <a:p>
            <a:r>
              <a:rPr lang="en-US" sz="1400" dirty="0"/>
              <a:t>We will Analyze each song based on various meta data to see if any correlations exist between popularity and key attributes such as Danceability, Energy, Valence, Tempo ..</a:t>
            </a:r>
          </a:p>
          <a:p>
            <a:endParaRPr lang="en-US" sz="1400" dirty="0"/>
          </a:p>
          <a:p>
            <a:r>
              <a:rPr lang="en-US" sz="1400" dirty="0"/>
              <a:t>Using a Spotify database downloaded from </a:t>
            </a:r>
            <a:r>
              <a:rPr lang="en-CA" sz="1400" dirty="0"/>
              <a:t>https://www.kaggle.com/sashankpillai/spotify-top-200-charts-20202021/version/2</a:t>
            </a:r>
          </a:p>
          <a:p>
            <a:endParaRPr lang="en-CA" sz="1400" dirty="0"/>
          </a:p>
          <a:p>
            <a:r>
              <a:rPr lang="en-US" sz="1400" dirty="0"/>
              <a:t>We made some assumptions like if a song is more danceable or has a higher stream count it will probably be more popular. </a:t>
            </a:r>
            <a:endParaRPr lang="en-CA" sz="1400" dirty="0"/>
          </a:p>
          <a:p>
            <a:endParaRPr lang="en-CA" sz="1600" dirty="0"/>
          </a:p>
        </p:txBody>
      </p:sp>
    </p:spTree>
    <p:extLst>
      <p:ext uri="{BB962C8B-B14F-4D97-AF65-F5344CB8AC3E}">
        <p14:creationId xmlns:p14="http://schemas.microsoft.com/office/powerpoint/2010/main" val="57825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F773-592F-474A-9529-41C920048B2B}"/>
              </a:ext>
            </a:extLst>
          </p:cNvPr>
          <p:cNvSpPr>
            <a:spLocks noGrp="1"/>
          </p:cNvSpPr>
          <p:nvPr>
            <p:ph type="title"/>
          </p:nvPr>
        </p:nvSpPr>
        <p:spPr/>
        <p:txBody>
          <a:bodyPr>
            <a:normAutofit/>
          </a:bodyPr>
          <a:lstStyle/>
          <a:p>
            <a:r>
              <a:rPr lang="en-US" dirty="0"/>
              <a:t>Data Cleanup &amp; Exploration</a:t>
            </a:r>
            <a:endParaRPr lang="en-CA" dirty="0"/>
          </a:p>
        </p:txBody>
      </p:sp>
      <p:sp>
        <p:nvSpPr>
          <p:cNvPr id="5" name="TextBox 4">
            <a:extLst>
              <a:ext uri="{FF2B5EF4-FFF2-40B4-BE49-F238E27FC236}">
                <a16:creationId xmlns:a16="http://schemas.microsoft.com/office/drawing/2014/main" id="{21343400-B186-449F-8621-27CD52F21FAC}"/>
              </a:ext>
            </a:extLst>
          </p:cNvPr>
          <p:cNvSpPr txBox="1"/>
          <p:nvPr/>
        </p:nvSpPr>
        <p:spPr>
          <a:xfrm>
            <a:off x="685801" y="2057751"/>
            <a:ext cx="10740188" cy="2031325"/>
          </a:xfrm>
          <a:prstGeom prst="rect">
            <a:avLst/>
          </a:prstGeom>
          <a:noFill/>
        </p:spPr>
        <p:txBody>
          <a:bodyPr wrap="square" rtlCol="0">
            <a:spAutoFit/>
          </a:bodyPr>
          <a:lstStyle/>
          <a:p>
            <a:r>
              <a:rPr lang="en-US" sz="1400" dirty="0"/>
              <a:t>The data had some issues with regards to running analysis on it to make comparisons on the popularity field :</a:t>
            </a:r>
          </a:p>
          <a:p>
            <a:r>
              <a:rPr lang="en-US" sz="1400" dirty="0"/>
              <a:t>(some had 0 and we felt had no bearing on "what makes a song popular”</a:t>
            </a:r>
          </a:p>
          <a:p>
            <a:endParaRPr lang="en-US" sz="1400" dirty="0"/>
          </a:p>
          <a:p>
            <a:endParaRPr lang="en-US" sz="1400" dirty="0"/>
          </a:p>
          <a:p>
            <a:r>
              <a:rPr lang="en-US" sz="1400" dirty="0"/>
              <a:t>There were also a number of records with incomplete data and so we only wanted to use information from records that were complete.  </a:t>
            </a:r>
          </a:p>
          <a:p>
            <a:endParaRPr lang="en-US" sz="1400" dirty="0"/>
          </a:p>
          <a:p>
            <a:endParaRPr lang="en-US" sz="1400" dirty="0"/>
          </a:p>
          <a:p>
            <a:r>
              <a:rPr lang="en-US" sz="1400" dirty="0"/>
              <a:t>Finally the genre info was stored in such a way that it was really difficult to try and utilize matplotlib chart plotting so we had to reshape the genre data and explode it out into separate records to then be able to chart it with matplotlib.</a:t>
            </a:r>
            <a:endParaRPr lang="en-CA" sz="1400" dirty="0"/>
          </a:p>
        </p:txBody>
      </p:sp>
    </p:spTree>
    <p:extLst>
      <p:ext uri="{BB962C8B-B14F-4D97-AF65-F5344CB8AC3E}">
        <p14:creationId xmlns:p14="http://schemas.microsoft.com/office/powerpoint/2010/main" val="294682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5F773-592F-474A-9529-41C920048B2B}"/>
              </a:ext>
            </a:extLst>
          </p:cNvPr>
          <p:cNvSpPr>
            <a:spLocks noGrp="1"/>
          </p:cNvSpPr>
          <p:nvPr>
            <p:ph type="title"/>
          </p:nvPr>
        </p:nvSpPr>
        <p:spPr/>
        <p:txBody>
          <a:bodyPr>
            <a:normAutofit/>
          </a:bodyPr>
          <a:lstStyle/>
          <a:p>
            <a:r>
              <a:rPr lang="en-US" dirty="0"/>
              <a:t>Data Cleanup &amp; Exploration</a:t>
            </a:r>
            <a:endParaRPr lang="en-CA" dirty="0"/>
          </a:p>
        </p:txBody>
      </p:sp>
      <p:sp>
        <p:nvSpPr>
          <p:cNvPr id="5" name="TextBox 4">
            <a:extLst>
              <a:ext uri="{FF2B5EF4-FFF2-40B4-BE49-F238E27FC236}">
                <a16:creationId xmlns:a16="http://schemas.microsoft.com/office/drawing/2014/main" id="{21343400-B186-449F-8621-27CD52F21FAC}"/>
              </a:ext>
            </a:extLst>
          </p:cNvPr>
          <p:cNvSpPr txBox="1"/>
          <p:nvPr/>
        </p:nvSpPr>
        <p:spPr>
          <a:xfrm>
            <a:off x="685801" y="2164283"/>
            <a:ext cx="10396881" cy="3323987"/>
          </a:xfrm>
          <a:prstGeom prst="rect">
            <a:avLst/>
          </a:prstGeom>
          <a:noFill/>
        </p:spPr>
        <p:txBody>
          <a:bodyPr wrap="square" rtlCol="0">
            <a:spAutoFit/>
          </a:bodyPr>
          <a:lstStyle/>
          <a:p>
            <a:r>
              <a:rPr lang="en-US" sz="1400" dirty="0"/>
              <a:t>What we will explore</a:t>
            </a:r>
          </a:p>
          <a:p>
            <a:endParaRPr lang="en-US" sz="1400" dirty="0"/>
          </a:p>
          <a:p>
            <a:pPr marL="342900" indent="-342900">
              <a:buAutoNum type="arabicPeriod"/>
            </a:pPr>
            <a:r>
              <a:rPr lang="en-US" sz="1400" dirty="0"/>
              <a:t>What are the top 10 Genres by utilization (pie chart) </a:t>
            </a:r>
          </a:p>
          <a:p>
            <a:endParaRPr lang="en-US" sz="1400" dirty="0"/>
          </a:p>
          <a:p>
            <a:pPr marL="342900" indent="-342900">
              <a:buAutoNum type="arabicPeriod" startAt="2"/>
            </a:pPr>
            <a:r>
              <a:rPr lang="en-US" sz="1400" dirty="0"/>
              <a:t>How do genres corelate with popularity? </a:t>
            </a:r>
          </a:p>
          <a:p>
            <a:pPr marL="342900" indent="-342900">
              <a:buAutoNum type="arabicPeriod" startAt="2"/>
            </a:pPr>
            <a:endParaRPr lang="en-US" sz="1400" dirty="0"/>
          </a:p>
          <a:p>
            <a:pPr marL="342900" indent="-342900">
              <a:buAutoNum type="arabicPeriod" startAt="2"/>
            </a:pPr>
            <a:r>
              <a:rPr lang="en-US" sz="1400" dirty="0"/>
              <a:t>What correlations can be identified for popularity vs. Key Attributes such as Danceability ,  Energy,  Valence, Tempo, Duration, Loudness.</a:t>
            </a:r>
          </a:p>
          <a:p>
            <a:pPr marL="342900" indent="-342900">
              <a:buAutoNum type="arabicPeriod" startAt="2"/>
            </a:pPr>
            <a:endParaRPr lang="en-US" sz="1400" dirty="0"/>
          </a:p>
          <a:p>
            <a:pPr marL="342900" indent="-342900">
              <a:buFontTx/>
              <a:buAutoNum type="arabicPeriod" startAt="2"/>
            </a:pPr>
            <a:r>
              <a:rPr lang="en-US" sz="1400" dirty="0"/>
              <a:t>And can we infer what metric contributes the most to a songs popularity?</a:t>
            </a:r>
          </a:p>
          <a:p>
            <a:pPr marL="342900" indent="-342900">
              <a:buAutoNum type="arabicPeriod" startAt="2"/>
            </a:pPr>
            <a:endParaRPr lang="en-US" sz="1400" dirty="0"/>
          </a:p>
          <a:p>
            <a:endParaRPr lang="en-US" sz="1400" dirty="0"/>
          </a:p>
          <a:p>
            <a:endParaRPr lang="en-US" sz="1400" dirty="0"/>
          </a:p>
          <a:p>
            <a:endParaRPr lang="en-US" sz="1400" dirty="0"/>
          </a:p>
          <a:p>
            <a:endParaRPr lang="en-US" sz="1400" dirty="0"/>
          </a:p>
          <a:p>
            <a:r>
              <a:rPr lang="en-US" sz="1400" dirty="0"/>
              <a:t>	</a:t>
            </a:r>
            <a:endParaRPr lang="en-CA" sz="1400" dirty="0"/>
          </a:p>
        </p:txBody>
      </p:sp>
    </p:spTree>
    <p:extLst>
      <p:ext uri="{BB962C8B-B14F-4D97-AF65-F5344CB8AC3E}">
        <p14:creationId xmlns:p14="http://schemas.microsoft.com/office/powerpoint/2010/main" val="1284067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F9F3-E031-480D-97F9-F10CB5950B35}"/>
              </a:ext>
            </a:extLst>
          </p:cNvPr>
          <p:cNvSpPr>
            <a:spLocks noGrp="1"/>
          </p:cNvSpPr>
          <p:nvPr>
            <p:ph type="title"/>
          </p:nvPr>
        </p:nvSpPr>
        <p:spPr/>
        <p:txBody>
          <a:bodyPr/>
          <a:lstStyle/>
          <a:p>
            <a:r>
              <a:rPr lang="en-CA" dirty="0"/>
              <a:t>Data Analysis data frame</a:t>
            </a:r>
          </a:p>
        </p:txBody>
      </p:sp>
      <p:pic>
        <p:nvPicPr>
          <p:cNvPr id="4" name="Content Placeholder 3">
            <a:extLst>
              <a:ext uri="{FF2B5EF4-FFF2-40B4-BE49-F238E27FC236}">
                <a16:creationId xmlns:a16="http://schemas.microsoft.com/office/drawing/2014/main" id="{AAE43EFA-E46E-46B0-8ED4-1C5D618FE93E}"/>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85801" y="1837766"/>
            <a:ext cx="10322510" cy="3537510"/>
          </a:xfrm>
          <a:prstGeom prst="rect">
            <a:avLst/>
          </a:prstGeom>
        </p:spPr>
      </p:pic>
    </p:spTree>
    <p:extLst>
      <p:ext uri="{BB962C8B-B14F-4D97-AF65-F5344CB8AC3E}">
        <p14:creationId xmlns:p14="http://schemas.microsoft.com/office/powerpoint/2010/main" val="3776675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D5C5-0664-4D4F-A685-5E76F7706784}"/>
              </a:ext>
            </a:extLst>
          </p:cNvPr>
          <p:cNvSpPr>
            <a:spLocks noGrp="1"/>
          </p:cNvSpPr>
          <p:nvPr>
            <p:ph type="title"/>
          </p:nvPr>
        </p:nvSpPr>
        <p:spPr>
          <a:xfrm>
            <a:off x="1172618" y="798513"/>
            <a:ext cx="3319484" cy="613608"/>
          </a:xfrm>
        </p:spPr>
        <p:txBody>
          <a:bodyPr/>
          <a:lstStyle/>
          <a:p>
            <a:r>
              <a:rPr lang="en-CA" dirty="0"/>
              <a:t>Data Analysis</a:t>
            </a:r>
          </a:p>
        </p:txBody>
      </p:sp>
      <p:sp>
        <p:nvSpPr>
          <p:cNvPr id="4" name="Text Placeholder 3">
            <a:extLst>
              <a:ext uri="{FF2B5EF4-FFF2-40B4-BE49-F238E27FC236}">
                <a16:creationId xmlns:a16="http://schemas.microsoft.com/office/drawing/2014/main" id="{39BE099D-B2DB-4373-BD10-0D5FC9962F98}"/>
              </a:ext>
            </a:extLst>
          </p:cNvPr>
          <p:cNvSpPr>
            <a:spLocks noGrp="1"/>
          </p:cNvSpPr>
          <p:nvPr>
            <p:ph type="body" sz="half" idx="2"/>
          </p:nvPr>
        </p:nvSpPr>
        <p:spPr>
          <a:xfrm>
            <a:off x="1172619" y="2122416"/>
            <a:ext cx="2041098" cy="1306584"/>
          </a:xfrm>
        </p:spPr>
        <p:txBody>
          <a:bodyPr/>
          <a:lstStyle/>
          <a:p>
            <a:r>
              <a:rPr lang="en-US" dirty="0"/>
              <a:t>Top 10 genres </a:t>
            </a:r>
            <a:endParaRPr lang="en-CA" dirty="0"/>
          </a:p>
        </p:txBody>
      </p:sp>
      <p:pic>
        <p:nvPicPr>
          <p:cNvPr id="7" name="Content Placeholder 6">
            <a:extLst>
              <a:ext uri="{FF2B5EF4-FFF2-40B4-BE49-F238E27FC236}">
                <a16:creationId xmlns:a16="http://schemas.microsoft.com/office/drawing/2014/main" id="{03CD9D5D-F242-4FA5-93A3-EF794282C0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0527" y="798513"/>
            <a:ext cx="6903298" cy="4659312"/>
          </a:xfrm>
          <a:prstGeom prst="rect">
            <a:avLst/>
          </a:prstGeom>
        </p:spPr>
      </p:pic>
    </p:spTree>
    <p:extLst>
      <p:ext uri="{BB962C8B-B14F-4D97-AF65-F5344CB8AC3E}">
        <p14:creationId xmlns:p14="http://schemas.microsoft.com/office/powerpoint/2010/main" val="119856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D5C5-0664-4D4F-A685-5E76F7706784}"/>
              </a:ext>
            </a:extLst>
          </p:cNvPr>
          <p:cNvSpPr>
            <a:spLocks noGrp="1"/>
          </p:cNvSpPr>
          <p:nvPr>
            <p:ph type="title"/>
          </p:nvPr>
        </p:nvSpPr>
        <p:spPr>
          <a:xfrm>
            <a:off x="1172618" y="798513"/>
            <a:ext cx="3319484" cy="613608"/>
          </a:xfrm>
        </p:spPr>
        <p:txBody>
          <a:bodyPr/>
          <a:lstStyle/>
          <a:p>
            <a:r>
              <a:rPr lang="en-CA" dirty="0"/>
              <a:t>Data Analysis</a:t>
            </a:r>
          </a:p>
        </p:txBody>
      </p:sp>
      <p:sp>
        <p:nvSpPr>
          <p:cNvPr id="4" name="Text Placeholder 3">
            <a:extLst>
              <a:ext uri="{FF2B5EF4-FFF2-40B4-BE49-F238E27FC236}">
                <a16:creationId xmlns:a16="http://schemas.microsoft.com/office/drawing/2014/main" id="{39BE099D-B2DB-4373-BD10-0D5FC9962F98}"/>
              </a:ext>
            </a:extLst>
          </p:cNvPr>
          <p:cNvSpPr>
            <a:spLocks noGrp="1"/>
          </p:cNvSpPr>
          <p:nvPr>
            <p:ph type="body" sz="half" idx="2"/>
          </p:nvPr>
        </p:nvSpPr>
        <p:spPr>
          <a:xfrm>
            <a:off x="1172619" y="2122416"/>
            <a:ext cx="2041098" cy="1306584"/>
          </a:xfrm>
        </p:spPr>
        <p:txBody>
          <a:bodyPr/>
          <a:lstStyle/>
          <a:p>
            <a:r>
              <a:rPr lang="en-US" dirty="0"/>
              <a:t>Top 10 genres </a:t>
            </a:r>
            <a:endParaRPr lang="en-CA" dirty="0"/>
          </a:p>
        </p:txBody>
      </p:sp>
      <p:pic>
        <p:nvPicPr>
          <p:cNvPr id="7" name="Content Placeholder 6">
            <a:extLst>
              <a:ext uri="{FF2B5EF4-FFF2-40B4-BE49-F238E27FC236}">
                <a16:creationId xmlns:a16="http://schemas.microsoft.com/office/drawing/2014/main" id="{03CD9D5D-F242-4FA5-93A3-EF794282C09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10527" y="798513"/>
            <a:ext cx="6903298" cy="4659312"/>
          </a:xfrm>
          <a:prstGeom prst="rect">
            <a:avLst/>
          </a:prstGeom>
        </p:spPr>
      </p:pic>
    </p:spTree>
    <p:extLst>
      <p:ext uri="{BB962C8B-B14F-4D97-AF65-F5344CB8AC3E}">
        <p14:creationId xmlns:p14="http://schemas.microsoft.com/office/powerpoint/2010/main" val="2783447991"/>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ain Event">
  <a:themeElements>
    <a:clrScheme name="Main Event">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Main Event">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in Event">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TM04033927[[fn=Main Event]]</Template>
  <TotalTime>991</TotalTime>
  <Words>691</Words>
  <Application>Microsoft Office PowerPoint</Application>
  <PresentationFormat>Widescreen</PresentationFormat>
  <Paragraphs>79</Paragraphs>
  <Slides>32</Slides>
  <Notes>0</Notes>
  <HiddenSlides>17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Impact</vt:lpstr>
      <vt:lpstr>Roboto</vt:lpstr>
      <vt:lpstr>Roboto-Regular</vt:lpstr>
      <vt:lpstr>Symbol</vt:lpstr>
      <vt:lpstr>Times New Roman</vt:lpstr>
      <vt:lpstr>Main Event</vt:lpstr>
      <vt:lpstr>Project-one</vt:lpstr>
      <vt:lpstr>Motivation</vt:lpstr>
      <vt:lpstr>Questions &amp; Data</vt:lpstr>
      <vt:lpstr>Questions &amp; Data</vt:lpstr>
      <vt:lpstr>Data Cleanup &amp; Exploration</vt:lpstr>
      <vt:lpstr>Data Cleanup &amp; Exploration</vt:lpstr>
      <vt:lpstr>Data Analysis data frame</vt:lpstr>
      <vt:lpstr>Data Analysis</vt:lpstr>
      <vt:lpstr>Data Analysis</vt:lpstr>
      <vt:lpstr>Data Analysis      genres by count and genres by popularity</vt:lpstr>
      <vt:lpstr>DATA Analysis   danceability vs popularity</vt:lpstr>
      <vt:lpstr>Data Analysis</vt:lpstr>
      <vt:lpstr>Data Analysis</vt:lpstr>
      <vt:lpstr>DATA Analysis   energy vs popularity</vt:lpstr>
      <vt:lpstr>PowerPoint Presentation</vt:lpstr>
      <vt:lpstr>PowerPoint Presentation</vt:lpstr>
      <vt:lpstr>DATA Analysis   tempo vs popularity</vt:lpstr>
      <vt:lpstr>PowerPoint Presentation</vt:lpstr>
      <vt:lpstr>PowerPoint Presentation</vt:lpstr>
      <vt:lpstr>DATA Analysis   valence vs popularity</vt:lpstr>
      <vt:lpstr>PowerPoint Presentation</vt:lpstr>
      <vt:lpstr>PowerPoint Presentation</vt:lpstr>
      <vt:lpstr>DATA Analysis duration (ms) vs popularity</vt:lpstr>
      <vt:lpstr>PowerPoint Presentation</vt:lpstr>
      <vt:lpstr>PowerPoint Presentation</vt:lpstr>
      <vt:lpstr>DATA Analysis   Loudness vs popularity</vt:lpstr>
      <vt:lpstr>PowerPoint Presentation</vt:lpstr>
      <vt:lpstr>PowerPoint Presentation</vt:lpstr>
      <vt:lpstr>PowerPoint Presentation</vt:lpstr>
      <vt:lpstr>conclusion</vt:lpstr>
      <vt:lpstr>Post Mortem</vt:lpstr>
      <vt:lpstr>post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Project-one</dc:title>
  <dc:creator>MEME GUERRINI</dc:creator>
  <cp:lastModifiedBy>MEME GUERRINI</cp:lastModifiedBy>
  <cp:revision>23</cp:revision>
  <dcterms:created xsi:type="dcterms:W3CDTF">2021-10-03T15:38:32Z</dcterms:created>
  <dcterms:modified xsi:type="dcterms:W3CDTF">2021-10-04T22:32:36Z</dcterms:modified>
</cp:coreProperties>
</file>